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261" r:id="rId5"/>
    <p:sldId id="262" r:id="rId6"/>
    <p:sldId id="263" r:id="rId7"/>
    <p:sldId id="270" r:id="rId8"/>
    <p:sldId id="269" r:id="rId9"/>
    <p:sldId id="287" r:id="rId10"/>
    <p:sldId id="288" r:id="rId11"/>
    <p:sldId id="264" r:id="rId12"/>
    <p:sldId id="265" r:id="rId13"/>
    <p:sldId id="266" r:id="rId14"/>
    <p:sldId id="277" r:id="rId15"/>
    <p:sldId id="293" r:id="rId16"/>
    <p:sldId id="273" r:id="rId17"/>
    <p:sldId id="294" r:id="rId18"/>
    <p:sldId id="295" r:id="rId19"/>
    <p:sldId id="286" r:id="rId2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E146D"/>
    <a:srgbClr val="A568D2"/>
    <a:srgbClr val="BA8BDD"/>
    <a:srgbClr val="CC6600"/>
    <a:srgbClr val="FF9933"/>
    <a:srgbClr val="FF99FF"/>
    <a:srgbClr val="14B432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1F5D-04BA-4895-A54A-79618E012F76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97CF-4D32-475B-AEF1-53C77E60D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6A5A-76A8-456B-9D51-4DD9D5CCD9C3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5325-E65B-4408-AFED-0AD5CC16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7A6C-3AE7-4CE0-9B90-704A3C1AEC74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E72C-B1AA-46D6-B82B-7ED2ACCD8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D91B-5861-448A-891D-7B655DD04784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F9B2-810E-4D65-B627-9B845AB9F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2E6B-6C27-4DAE-AF71-74D4F43E0B61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89E-7E07-4253-83E4-F26877098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7A5E-EB31-49D5-8264-7BFCA8D8BFA2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3A7D-BD2C-4879-B7AC-9B3E22330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D458-05EC-4A95-BD83-E6D41C2235E7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7A78-154B-43B0-BB39-EBAE91403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6F41-55C8-460B-BEBC-D6E30457A86A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589A-FA89-4684-8A0D-D9CAF602D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4592-144C-447D-89E2-2DCA18A1B473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9ECE-C93A-4A54-BDC4-98A3C2087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7C9D-9798-4CE4-A464-C0D084042A26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466B-4ED6-4A97-9BFA-AABD5FF0C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6222-3500-4337-B6DC-5D4C965EF812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C484D-F757-4AA5-A5B8-4DC476B59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C29F25-5A31-43D5-B88D-0F7F28572864}" type="datetimeFigureOut">
              <a:rPr lang="ru-RU"/>
              <a:pPr>
                <a:defRPr/>
              </a:pPr>
              <a:t>14.07.2011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371861-8B8D-46ED-8D59-5EF758030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Логотип ГНУ ВНИИЗ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80963"/>
            <a:ext cx="1000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28" y="285728"/>
            <a:ext cx="7358178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ГНУ ВНИИЗ </a:t>
            </a:r>
            <a:r>
              <a:rPr lang="ru-RU" sz="26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Россельхозакадемии</a:t>
            </a:r>
            <a:endParaRPr lang="ru-RU" sz="2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14752"/>
            <a:ext cx="9144000" cy="8925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10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Мачихина Л.И.,  доктор технических наук, директор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29198"/>
            <a:ext cx="9144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spc="1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Международный форум «Аграрное Черноземье»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spc="1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19-21 июля 2011 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spc="1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Орел, Бизнес-центр «ГРИНН»</a:t>
            </a:r>
            <a:endParaRPr lang="ru-RU" sz="2400" b="1" i="1" spc="10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071546"/>
            <a:ext cx="8358246" cy="21852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i="1" spc="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Научные основы 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i="1" spc="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 переработки зерна, заготовленного в период засухи</a:t>
            </a:r>
            <a:r>
              <a:rPr lang="ru-RU" sz="3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143500" y="428625"/>
            <a:ext cx="371475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cs typeface="Times New Roman" pitchFamily="18" charset="0"/>
              </a:rPr>
              <a:t>	</a:t>
            </a: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С</a:t>
            </a:r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труктура борозд-ки, характерная для щуплого суховейного зерна: петли бороздки широкие, оболочки </a:t>
            </a:r>
            <a:r>
              <a:rPr lang="ru-RU" sz="2200" b="1" i="1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 (рис.3) отслаились от эндосперма и образо-вали большие воздуш-ные полоски. Бороздка открытая, так как зерно щуплое.</a:t>
            </a:r>
          </a:p>
          <a:p>
            <a:pPr algn="just" eaLnBrk="0" hangingPunct="0"/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 	Внешние признаки суховейного зерна: щуп-лое, стекловидное, обес-цвеченное, с морщинис-тыми оболочками.</a:t>
            </a:r>
            <a:r>
              <a:rPr lang="ru-RU" sz="22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1267" name="Рисунок 2" descr="Рис.184, 18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58737" t="15218" r="10316" b="40953"/>
          <a:stretch>
            <a:fillRect/>
          </a:stretch>
        </p:blipFill>
        <p:spPr bwMode="auto">
          <a:xfrm>
            <a:off x="428625" y="285750"/>
            <a:ext cx="4337050" cy="4484688"/>
          </a:xfrm>
          <a:prstGeom prst="rect">
            <a:avLst/>
          </a:prstGeom>
          <a:noFill/>
          <a:ln w="508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50" y="4929188"/>
            <a:ext cx="4714875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Рис.3. Поперечный разрез суховейного зерна пшеницы (</a:t>
            </a:r>
            <a:r>
              <a:rPr lang="ru-RU" sz="16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100</a:t>
            </a:r>
            <a:r>
              <a:rPr lang="ru-RU" sz="16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BE14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эндосперм;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оболочки зерна;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поверхность клеток петли бороздки;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тяжи (отростки) петли бороздки;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главный проводящий пучок бороздки;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петля бороздки.</a:t>
            </a:r>
            <a:endParaRPr lang="ru-RU" sz="1600" b="1" dirty="0">
              <a:solidFill>
                <a:srgbClr val="BE14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14313" y="571500"/>
            <a:ext cx="86439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1400">
                <a:cs typeface="Times New Roman" pitchFamily="18" charset="0"/>
              </a:rPr>
              <a:t> 	</a:t>
            </a:r>
            <a:r>
              <a:rPr lang="ru-RU" sz="2400" b="1">
                <a:solidFill>
                  <a:srgbClr val="0000FF"/>
                </a:solidFill>
                <a:cs typeface="Times New Roman" pitchFamily="18" charset="0"/>
              </a:rPr>
              <a:t>При суховее ускоряется созревание зерна. Суховейное зерно богаче нормального белковым азотом и клейковиной и соответственно беднее растворимыми соединениями азота (аминокислоты и др.). Недостаточный приток углеводов в зерно приводит к снижению в нем жира.</a:t>
            </a:r>
            <a:endParaRPr lang="ru-RU" sz="2400" b="1">
              <a:solidFill>
                <a:srgbClr val="0000FF"/>
              </a:solidFill>
            </a:endParaRPr>
          </a:p>
          <a:p>
            <a:pPr indent="449263" algn="just" eaLnBrk="0" hangingPunct="0"/>
            <a:r>
              <a:rPr lang="ru-RU" sz="2400" b="1">
                <a:solidFill>
                  <a:srgbClr val="0000FF"/>
                </a:solidFill>
                <a:cs typeface="Times New Roman" pitchFamily="18" charset="0"/>
              </a:rPr>
              <a:t>	Из суховейного зерна можно получить хлеб, но пониженного качества.</a:t>
            </a:r>
            <a:endParaRPr lang="ru-RU" sz="2400" b="1">
              <a:solidFill>
                <a:srgbClr val="0000FF"/>
              </a:solidFill>
            </a:endParaRPr>
          </a:p>
          <a:p>
            <a:pPr indent="449263" algn="just" eaLnBrk="0" hangingPunct="0"/>
            <a:r>
              <a:rPr lang="ru-RU" sz="2400" b="1">
                <a:solidFill>
                  <a:srgbClr val="0000FF"/>
                </a:solidFill>
                <a:cs typeface="Times New Roman" pitchFamily="18" charset="0"/>
              </a:rPr>
              <a:t> 	ВНИИЗ совместно с ГХИ (Государственной хлебной инспекцией при правительстве СССР) многие годы проводил совместные исследования по опре-делению качества зерна по всем зернопроизводящим зонам СССР.  Данные исследований опубликованы в сборниках Информационных сообщений ГХИ и ВНИИЗ.</a:t>
            </a:r>
            <a:endParaRPr lang="ru-RU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428625" y="928688"/>
            <a:ext cx="82867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	</a:t>
            </a:r>
            <a:r>
              <a:rPr lang="ru-RU" sz="2600" b="1">
                <a:solidFill>
                  <a:srgbClr val="0000FF"/>
                </a:solidFill>
                <a:cs typeface="Arial" charset="0"/>
              </a:rPr>
              <a:t>Совместные исследования при обследо-вании урожая 1972 года (засуха) выявили резкие изменения собранного зерна в Поволжье и Центрально-Черноземной  зоне: увеличилась стекловидность и зольность; содержание сырой клейковины и белка, зерен, повреж-денных клопом-черепашкой, объемный выход хлеба и уменьшилась натура зерна и  отношение высоты подового хлеба к его диаметру  (табл.3).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200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Таблица 3. Характеристика качества пшеницы </a:t>
            </a:r>
            <a:r>
              <a:rPr lang="en-US" sz="2200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IV</a:t>
            </a:r>
            <a:r>
              <a:rPr lang="ru-RU" sz="2200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типа урожая 1972 г. </a:t>
            </a:r>
            <a:endParaRPr lang="ru-RU" sz="2200" b="1" dirty="0">
              <a:solidFill>
                <a:srgbClr val="BE146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(данные ГХИ и ВНИИЗ)</a:t>
            </a:r>
            <a:endParaRPr lang="ru-RU" sz="2200" b="1" dirty="0">
              <a:solidFill>
                <a:srgbClr val="BE146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3633" t="8429" r="21579" b="6998"/>
          <a:stretch>
            <a:fillRect/>
          </a:stretch>
        </p:blipFill>
        <p:spPr bwMode="auto">
          <a:xfrm>
            <a:off x="571500" y="714375"/>
            <a:ext cx="8001000" cy="600075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86063" y="714375"/>
            <a:ext cx="3571875" cy="714375"/>
          </a:xfrm>
          <a:prstGeom prst="round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Факторы риска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928813"/>
            <a:ext cx="2571750" cy="714375"/>
          </a:xfrm>
          <a:prstGeom prst="round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Химические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1928813"/>
            <a:ext cx="2571750" cy="714375"/>
          </a:xfrm>
          <a:prstGeom prst="round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Биологические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00" y="1928813"/>
            <a:ext cx="2571750" cy="714375"/>
          </a:xfrm>
          <a:prstGeom prst="round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Физические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3214688"/>
            <a:ext cx="1428750" cy="2071687"/>
          </a:xfrm>
          <a:prstGeom prst="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20" dirty="0">
                <a:latin typeface="Arial" pitchFamily="34" charset="0"/>
                <a:cs typeface="Arial" pitchFamily="34" charset="0"/>
              </a:rPr>
              <a:t>Результат техногенного загрязнения окружающей среды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500" y="3214688"/>
            <a:ext cx="1643063" cy="2071687"/>
          </a:xfrm>
          <a:prstGeom prst="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spc="-20" dirty="0">
                <a:latin typeface="Arial" pitchFamily="34" charset="0"/>
                <a:cs typeface="Arial" pitchFamily="34" charset="0"/>
              </a:rPr>
              <a:t>Нарушение технологии возделывания, обработки и хранения зерна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0438" y="3214688"/>
            <a:ext cx="1785937" cy="2071687"/>
          </a:xfrm>
          <a:prstGeom prst="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Биологического происхождения (микотоксины, алкалоиды и гликозиды, </a:t>
            </a:r>
            <a:r>
              <a:rPr lang="ru-RU" sz="1500" b="1" dirty="0" err="1">
                <a:latin typeface="Arial" pitchFamily="34" charset="0"/>
                <a:cs typeface="Arial" pitchFamily="34" charset="0"/>
              </a:rPr>
              <a:t>мо-чевая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кислота, хиноны)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9250" y="3214688"/>
            <a:ext cx="1785938" cy="2071687"/>
          </a:xfrm>
          <a:prstGeom prst="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В зерновой массе (влажность, температура, газовый состав, травмированное зерно)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58063" y="3214688"/>
            <a:ext cx="1643062" cy="2071687"/>
          </a:xfrm>
          <a:prstGeom prst="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Arial" pitchFamily="34" charset="0"/>
                <a:cs typeface="Arial" pitchFamily="34" charset="0"/>
              </a:rPr>
              <a:t>В окружающей среде (температура, относительная влажность и др.)</a:t>
            </a:r>
          </a:p>
        </p:txBody>
      </p:sp>
      <p:cxnSp>
        <p:nvCxnSpPr>
          <p:cNvPr id="14" name="Прямая со стрелкой 13"/>
          <p:cNvCxnSpPr>
            <a:stCxn id="3" idx="2"/>
            <a:endCxn id="4" idx="0"/>
          </p:cNvCxnSpPr>
          <p:nvPr/>
        </p:nvCxnSpPr>
        <p:spPr>
          <a:xfrm rot="5400000">
            <a:off x="2821781" y="178594"/>
            <a:ext cx="500063" cy="30003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5" idx="0"/>
          </p:cNvCxnSpPr>
          <p:nvPr/>
        </p:nvCxnSpPr>
        <p:spPr>
          <a:xfrm rot="5400000">
            <a:off x="4321969" y="1677194"/>
            <a:ext cx="500063" cy="31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2"/>
            <a:endCxn id="6" idx="0"/>
          </p:cNvCxnSpPr>
          <p:nvPr/>
        </p:nvCxnSpPr>
        <p:spPr>
          <a:xfrm rot="16200000" flipH="1">
            <a:off x="5822156" y="178594"/>
            <a:ext cx="500063" cy="30003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1"/>
            <a:endCxn id="4" idx="3"/>
          </p:cNvCxnSpPr>
          <p:nvPr/>
        </p:nvCxnSpPr>
        <p:spPr>
          <a:xfrm rot="10800000">
            <a:off x="2857500" y="2286000"/>
            <a:ext cx="428625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1"/>
            <a:endCxn id="5" idx="3"/>
          </p:cNvCxnSpPr>
          <p:nvPr/>
        </p:nvCxnSpPr>
        <p:spPr>
          <a:xfrm rot="10800000">
            <a:off x="5857875" y="2286000"/>
            <a:ext cx="428625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7" idx="0"/>
          </p:cNvCxnSpPr>
          <p:nvPr/>
        </p:nvCxnSpPr>
        <p:spPr>
          <a:xfrm rot="5400000">
            <a:off x="928688" y="2571750"/>
            <a:ext cx="571500" cy="714375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2"/>
            <a:endCxn id="8" idx="0"/>
          </p:cNvCxnSpPr>
          <p:nvPr/>
        </p:nvCxnSpPr>
        <p:spPr>
          <a:xfrm rot="16200000" flipH="1">
            <a:off x="1767682" y="2447131"/>
            <a:ext cx="571500" cy="96361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</p:cNvCxnSpPr>
          <p:nvPr/>
        </p:nvCxnSpPr>
        <p:spPr>
          <a:xfrm rot="16200000" flipH="1">
            <a:off x="2428875" y="1785938"/>
            <a:ext cx="571500" cy="2286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4287044" y="2928144"/>
            <a:ext cx="571500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  <a:endCxn id="10" idx="0"/>
          </p:cNvCxnSpPr>
          <p:nvPr/>
        </p:nvCxnSpPr>
        <p:spPr>
          <a:xfrm rot="5400000">
            <a:off x="6661944" y="2304257"/>
            <a:ext cx="571500" cy="124936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2"/>
            <a:endCxn id="11" idx="0"/>
          </p:cNvCxnSpPr>
          <p:nvPr/>
        </p:nvCxnSpPr>
        <p:spPr>
          <a:xfrm rot="16200000" flipH="1">
            <a:off x="7590632" y="2624931"/>
            <a:ext cx="571500" cy="60801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2" name="Прямоугольник 36"/>
          <p:cNvSpPr>
            <a:spLocks noChangeArrowheads="1"/>
          </p:cNvSpPr>
          <p:nvPr/>
        </p:nvSpPr>
        <p:spPr bwMode="auto">
          <a:xfrm>
            <a:off x="1071563" y="5643563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cs typeface="Arial" charset="0"/>
              </a:rPr>
              <a:t>Рис. 4. Классификация факторов риска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cs typeface="Arial" charset="0"/>
              </a:rPr>
              <a:t>при хранении продовольственного зерна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2400" y="0"/>
            <a:ext cx="876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Рис.5. </a:t>
            </a:r>
            <a:r>
              <a:rPr lang="ru-RU" sz="20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Распределение биологических, химических и физических факторов риска (опасностей) по операциям при хранении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659" t="24086" r="46252" b="44606"/>
          <a:stretch>
            <a:fillRect/>
          </a:stretch>
        </p:blipFill>
        <p:spPr bwMode="auto">
          <a:xfrm>
            <a:off x="38100" y="762000"/>
            <a:ext cx="4457700" cy="29718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042" t="23981" r="3333" b="44637"/>
          <a:stretch>
            <a:fillRect/>
          </a:stretch>
        </p:blipFill>
        <p:spPr bwMode="auto">
          <a:xfrm>
            <a:off x="4619625" y="760413"/>
            <a:ext cx="4486275" cy="296386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968" t="57616" r="15419" b="11854"/>
          <a:stretch>
            <a:fillRect/>
          </a:stretch>
        </p:blipFill>
        <p:spPr bwMode="auto">
          <a:xfrm>
            <a:off x="1238250" y="3886200"/>
            <a:ext cx="6629400" cy="286702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0" y="8308975"/>
            <a:ext cx="6294438" cy="9064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cs typeface="Times New Roman" pitchFamily="18" charset="0"/>
              </a:rPr>
              <a:t>Взаимосвязь биологических, химических и физических факторов риска в поле, при хранении и переработке зерна</a:t>
            </a:r>
            <a:endParaRPr lang="ru-RU"/>
          </a:p>
        </p:txBody>
      </p:sp>
      <p:sp>
        <p:nvSpPr>
          <p:cNvPr id="17411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2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Rectangle 33"/>
          <p:cNvSpPr>
            <a:spLocks noChangeArrowheads="1"/>
          </p:cNvSpPr>
          <p:nvPr/>
        </p:nvSpPr>
        <p:spPr bwMode="auto">
          <a:xfrm>
            <a:off x="0" y="7724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34"/>
          <p:cNvSpPr>
            <a:spLocks noChangeArrowheads="1"/>
          </p:cNvSpPr>
          <p:nvPr/>
        </p:nvSpPr>
        <p:spPr bwMode="auto">
          <a:xfrm>
            <a:off x="0" y="8181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-381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3571875" algn="l"/>
              </a:tabLst>
              <a:defRPr/>
            </a:pPr>
            <a:r>
              <a:rPr lang="ru-RU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Таблица </a:t>
            </a:r>
            <a:r>
              <a:rPr lang="ru-RU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4. </a:t>
            </a:r>
            <a:r>
              <a:rPr lang="ru-RU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Разделение гигиенических требований к зерну </a:t>
            </a:r>
          </a:p>
          <a:p>
            <a:pPr algn="ctr" eaLnBrk="0" hangingPunct="0">
              <a:tabLst>
                <a:tab pos="3571875" algn="l"/>
              </a:tabLst>
              <a:defRPr/>
            </a:pPr>
            <a:r>
              <a:rPr lang="ru-RU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 химические  и биологические факторы риска</a:t>
            </a:r>
            <a:endParaRPr lang="ru-RU" dirty="0">
              <a:solidFill>
                <a:srgbClr val="BE146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2" cstate="print"/>
          <a:srcRect l="23339" t="7821" r="24253" b="5461"/>
          <a:stretch>
            <a:fillRect/>
          </a:stretch>
        </p:blipFill>
        <p:spPr bwMode="auto">
          <a:xfrm>
            <a:off x="528638" y="587375"/>
            <a:ext cx="7951787" cy="612775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50" y="1285875"/>
            <a:ext cx="2571750" cy="642938"/>
          </a:xfrm>
          <a:prstGeom prst="round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Химические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2214563"/>
            <a:ext cx="2571750" cy="642937"/>
          </a:xfrm>
          <a:prstGeom prst="round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Биологические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4429125"/>
            <a:ext cx="2571750" cy="642938"/>
          </a:xfrm>
          <a:prstGeom prst="round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Физические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14313" y="142875"/>
            <a:ext cx="87153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Рис.6. </a:t>
            </a:r>
            <a:r>
              <a:rPr lang="ru-RU" sz="24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факторы риска суховейного зерна при хранении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2928938" y="1500188"/>
            <a:ext cx="428625" cy="142875"/>
          </a:xfrm>
          <a:prstGeom prst="rightArrow">
            <a:avLst/>
          </a:prstGeom>
          <a:noFill/>
          <a:ln>
            <a:solidFill>
              <a:srgbClr val="BE1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500438" y="1143000"/>
            <a:ext cx="5357812" cy="1071563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Температура 25°С и выше, в зерне в результате окисления жиров могут образовываться токсичные продукты и микотоксины</a:t>
            </a:r>
          </a:p>
        </p:txBody>
      </p:sp>
      <p:sp>
        <p:nvSpPr>
          <p:cNvPr id="48" name="Стрелка вправо 47"/>
          <p:cNvSpPr/>
          <p:nvPr/>
        </p:nvSpPr>
        <p:spPr>
          <a:xfrm>
            <a:off x="2928938" y="2500313"/>
            <a:ext cx="428625" cy="142875"/>
          </a:xfrm>
          <a:prstGeom prst="rightArrow">
            <a:avLst/>
          </a:prstGeom>
          <a:noFill/>
          <a:ln>
            <a:solidFill>
              <a:srgbClr val="BE1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1393032" y="2964656"/>
            <a:ext cx="214312" cy="142875"/>
          </a:xfrm>
          <a:prstGeom prst="rightArrow">
            <a:avLst/>
          </a:prstGeom>
          <a:noFill/>
          <a:ln>
            <a:solidFill>
              <a:srgbClr val="BE1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571875" y="2357438"/>
            <a:ext cx="5357813" cy="50006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Высокое содержание вредной примеси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85750" y="3071813"/>
            <a:ext cx="8643938" cy="1143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сухом не вентилированном зерне, в результате сухого самосогревания зерна могут развиваться и размножаться вредители хлебных запасов и накапливаться микотоксины, которые представляют биологическую опасность</a:t>
            </a:r>
          </a:p>
        </p:txBody>
      </p:sp>
      <p:sp>
        <p:nvSpPr>
          <p:cNvPr id="52" name="Стрелка вправо 51"/>
          <p:cNvSpPr/>
          <p:nvPr/>
        </p:nvSpPr>
        <p:spPr>
          <a:xfrm>
            <a:off x="2928938" y="4714875"/>
            <a:ext cx="428625" cy="142875"/>
          </a:xfrm>
          <a:prstGeom prst="rightArrow">
            <a:avLst/>
          </a:prstGeom>
          <a:noFill/>
          <a:ln>
            <a:solidFill>
              <a:srgbClr val="BE1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5715001" y="5214937"/>
            <a:ext cx="285750" cy="142875"/>
          </a:xfrm>
          <a:prstGeom prst="rightArrow">
            <a:avLst/>
          </a:prstGeom>
          <a:noFill/>
          <a:ln>
            <a:solidFill>
              <a:srgbClr val="BE1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429000" y="4286250"/>
            <a:ext cx="5357813" cy="9286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Высокое содержание травмированных зерен, посторонних примесей, битых, обрушенных и др.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85750" y="5500688"/>
            <a:ext cx="2571750" cy="642937"/>
          </a:xfrm>
          <a:prstGeom prst="roundRect">
            <a:avLst/>
          </a:prstGeom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Химические</a:t>
            </a:r>
          </a:p>
        </p:txBody>
      </p:sp>
      <p:sp>
        <p:nvSpPr>
          <p:cNvPr id="56" name="Стрелка вправо 55"/>
          <p:cNvSpPr/>
          <p:nvPr/>
        </p:nvSpPr>
        <p:spPr>
          <a:xfrm rot="10800000">
            <a:off x="2928938" y="5715000"/>
            <a:ext cx="428625" cy="142875"/>
          </a:xfrm>
          <a:prstGeom prst="rightArrow">
            <a:avLst/>
          </a:prstGeom>
          <a:noFill/>
          <a:ln>
            <a:solidFill>
              <a:srgbClr val="BE14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500438" y="5429250"/>
            <a:ext cx="5500687" cy="92868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Возрастает кислотное число жира, что сопровождается накоплением токсичных продуктов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imes New Roman" pitchFamily="18" charset="0"/>
                <a:cs typeface="Arial" charset="0"/>
              </a:rPr>
              <a:t>ВЫВОДЫ</a:t>
            </a:r>
            <a:r>
              <a:rPr lang="ru-RU" sz="2400" b="1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2400" b="1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по хранению и переработке суховейного зерна:</a:t>
            </a:r>
          </a:p>
          <a:p>
            <a:pPr algn="ctr">
              <a:defRPr/>
            </a:pPr>
            <a:endParaRPr lang="ru-RU" sz="1200" b="1">
              <a:solidFill>
                <a:srgbClr val="BE146D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 algn="just" eaLnBrk="0" hangingPunct="0"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b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Зерно температурой  25</a:t>
            </a:r>
            <a:r>
              <a:rPr lang="ru-RU" sz="2000" b="1">
                <a:solidFill>
                  <a:srgbClr val="0000FF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</a:t>
            </a:r>
            <a:r>
              <a:rPr lang="ru-RU" sz="2000" b="1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С и выше, убранное во время засухи, требует срочного охлаждения, очистки при закладке</a:t>
            </a:r>
            <a:r>
              <a:rPr lang="ru-RU" sz="2000" b="1">
                <a:solidFill>
                  <a:srgbClr val="0000FF"/>
                </a:solidFill>
                <a:ea typeface="Times New Roman" pitchFamily="18" charset="0"/>
                <a:cs typeface="Arial" charset="0"/>
                <a:sym typeface="Symbol" pitchFamily="18" charset="2"/>
              </a:rPr>
              <a:t>  на хранение и дальнейшего тщательного контроля его влажности и температуры. </a:t>
            </a:r>
            <a:endParaRPr lang="ru-RU" sz="2000" b="1">
              <a:solidFill>
                <a:srgbClr val="0000FF"/>
              </a:solidFill>
              <a:cs typeface="Arial" charset="0"/>
              <a:sym typeface="Symbol" pitchFamily="18" charset="2"/>
            </a:endParaRPr>
          </a:p>
          <a:p>
            <a:pPr algn="just" eaLnBrk="0" hangingPunct="0"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Переработка отдельно суховейного зерна приведет к уменьшению выхода муки с низкой белизной и к увеличению выхода отрубей. </a:t>
            </a:r>
            <a:endParaRPr lang="ru-RU" sz="2000" b="1">
              <a:solidFill>
                <a:srgbClr val="0000FF"/>
              </a:solidFill>
              <a:cs typeface="Arial" charset="0"/>
              <a:sym typeface="Symbol" pitchFamily="18" charset="2"/>
            </a:endParaRPr>
          </a:p>
          <a:p>
            <a:pPr algn="just" eaLnBrk="0" hangingPunct="0"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В результате переработки щуплого и запекшегося зерна увеличиваются энергозатраты на его обработку. </a:t>
            </a:r>
            <a:endParaRPr lang="ru-RU" sz="2000" b="1">
              <a:solidFill>
                <a:srgbClr val="0000FF"/>
              </a:solidFill>
              <a:cs typeface="Arial" charset="0"/>
              <a:sym typeface="Symbol" pitchFamily="18" charset="2"/>
            </a:endParaRPr>
          </a:p>
          <a:p>
            <a:pPr algn="just" eaLnBrk="0" hangingPunct="0"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При производстве хлеба из суховейного зерна происходит увеличение его объемного выхода и снижение отношения высоты подового хлеба к его диаметру.</a:t>
            </a:r>
            <a:endParaRPr lang="ru-RU" sz="2000" b="1">
              <a:solidFill>
                <a:srgbClr val="0000FF"/>
              </a:solidFill>
              <a:cs typeface="Arial" charset="0"/>
              <a:sym typeface="Symbol" pitchFamily="18" charset="2"/>
            </a:endParaRPr>
          </a:p>
          <a:p>
            <a:pPr algn="just" eaLnBrk="0" hangingPunct="0"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Суховейное зерно целесообразно перерабатывать в подсортировке к нормальному зерну с применением пищевых добавок. </a:t>
            </a:r>
            <a:endParaRPr lang="ru-RU" sz="2000" b="1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428625" y="1752600"/>
            <a:ext cx="8143875" cy="1724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spc="30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Благодарю  за  внимание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Рисунок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51"/>
          <a:stretch>
            <a:fillRect/>
          </a:stretch>
        </p:blipFill>
        <p:spPr bwMode="auto">
          <a:xfrm>
            <a:off x="214313" y="857250"/>
            <a:ext cx="87153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25" y="142875"/>
            <a:ext cx="7786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spcAft>
                <a:spcPts val="600"/>
              </a:spcAft>
              <a:defRPr/>
            </a:pPr>
            <a:r>
              <a:rPr lang="ru-RU" sz="2200" b="1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Валовой сбор зерновых и зернобобовых культур в хозяйствах всех категорий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75" y="285750"/>
            <a:ext cx="8786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spcAft>
                <a:spcPts val="600"/>
              </a:spcAft>
              <a:defRPr/>
            </a:pPr>
            <a:r>
              <a:rPr lang="ru-RU" sz="2200" b="1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Валовой сбор пшеницы озимой и яровой в хозяйствах всех категорий 2009-2010 гг.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02" t="20622" r="2734" b="11377"/>
          <a:stretch>
            <a:fillRect/>
          </a:stretch>
        </p:blipFill>
        <p:spPr bwMode="auto">
          <a:xfrm>
            <a:off x="142875" y="1071563"/>
            <a:ext cx="8786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57188" y="357188"/>
            <a:ext cx="8572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200" b="1">
                <a:cs typeface="Times New Roman" pitchFamily="18" charset="0"/>
              </a:rPr>
              <a:t>	</a:t>
            </a:r>
            <a:r>
              <a:rPr lang="ru-RU" sz="2200" b="1">
                <a:solidFill>
                  <a:srgbClr val="993937"/>
                </a:solidFill>
                <a:cs typeface="Times New Roman" pitchFamily="18" charset="0"/>
              </a:rPr>
              <a:t>Суховейное зерно </a:t>
            </a:r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образуется, когда суховей длится не менее 5 дней с минимальной относительной влажностью воздуха 30% и менее, максимальной температурой воздуха 25% и более при средней скорости ветра 5м/с и более.</a:t>
            </a:r>
            <a:endParaRPr lang="ru-RU" sz="2200" b="1">
              <a:solidFill>
                <a:srgbClr val="0000FF"/>
              </a:solidFill>
            </a:endParaRPr>
          </a:p>
          <a:p>
            <a:pPr algn="just" eaLnBrk="0" hangingPunct="0"/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ru-RU" sz="2200" b="1">
                <a:solidFill>
                  <a:srgbClr val="993937"/>
                </a:solidFill>
                <a:cs typeface="Times New Roman" pitchFamily="18" charset="0"/>
              </a:rPr>
              <a:t>Засуха</a:t>
            </a:r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, длительный и значительный недостаток осадков, чаще при повышенной температуре и пониженной влажности воздуха, в результате которого иссякают запасы влаги в почве, приводит к снижению или полной гибели урожая. Обилие солнечного тепла и сухость воздуха создают повышенную испаряемость (</a:t>
            </a:r>
            <a:r>
              <a:rPr lang="ru-RU" sz="2200" b="1">
                <a:solidFill>
                  <a:srgbClr val="993937"/>
                </a:solidFill>
                <a:cs typeface="Times New Roman" pitchFamily="18" charset="0"/>
              </a:rPr>
              <a:t>атмосферная засуха</a:t>
            </a:r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), и запасы почвенной влаги без пополнения их дождями истощаются (</a:t>
            </a:r>
            <a:r>
              <a:rPr lang="ru-RU" sz="2200" b="1">
                <a:solidFill>
                  <a:srgbClr val="993937"/>
                </a:solidFill>
                <a:cs typeface="Times New Roman" pitchFamily="18" charset="0"/>
              </a:rPr>
              <a:t>почвенная засуха</a:t>
            </a:r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).  Наиболее  губительны  весенне-летняя  и летне-осенняя засуха. Чаще всего засуха наблюдается в степной зоне, реже – в лесостепной (2-3 раза за столетие засуха бывает даже в лесной зоне).</a:t>
            </a:r>
            <a:endParaRPr lang="ru-RU" sz="2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14313" y="809625"/>
            <a:ext cx="864393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spcAft>
                <a:spcPts val="600"/>
              </a:spcAft>
            </a:pPr>
            <a:r>
              <a:rPr lang="ru-RU" sz="1400">
                <a:cs typeface="Times New Roman" pitchFamily="18" charset="0"/>
              </a:rPr>
              <a:t>	</a:t>
            </a:r>
            <a:r>
              <a:rPr lang="ru-RU" sz="2800" b="1">
                <a:solidFill>
                  <a:srgbClr val="0000FF"/>
                </a:solidFill>
                <a:cs typeface="Times New Roman" pitchFamily="18" charset="0"/>
              </a:rPr>
              <a:t>Действие суховея может быть губительным в условиях недостатка почвенной влаги. В большинстве случаев </a:t>
            </a:r>
            <a:r>
              <a:rPr lang="ru-RU" sz="2800" b="1">
                <a:solidFill>
                  <a:srgbClr val="993937"/>
                </a:solidFill>
                <a:cs typeface="Times New Roman" pitchFamily="18" charset="0"/>
              </a:rPr>
              <a:t>наблюдается совмещение атмосферной и  почвенной засухи</a:t>
            </a:r>
            <a:r>
              <a:rPr lang="ru-RU" sz="2800" b="1">
                <a:solidFill>
                  <a:srgbClr val="0000FF"/>
                </a:solidFill>
                <a:cs typeface="Times New Roman" pitchFamily="18" charset="0"/>
              </a:rPr>
              <a:t>. О влиянии суховея на физиологические процессы, происходящие в растениях даже сегодня известно очень мало. Рассмотрим некоторые закономерности, которые были установлены российскими учеными. </a:t>
            </a:r>
          </a:p>
          <a:p>
            <a:pPr indent="450850" algn="just" eaLnBrk="0" hangingPunct="0">
              <a:spcAft>
                <a:spcPts val="600"/>
              </a:spcAft>
            </a:pPr>
            <a:r>
              <a:rPr lang="ru-RU" sz="2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714752"/>
          <a:ext cx="8572559" cy="245078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97881"/>
                <a:gridCol w="1339489"/>
                <a:gridCol w="1339489"/>
                <a:gridCol w="1395371"/>
                <a:gridCol w="1214446"/>
                <a:gridCol w="1285883"/>
              </a:tblGrid>
              <a:tr h="500066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Масса 1000 зерен</a:t>
                      </a:r>
                      <a:r>
                        <a:rPr lang="ru-RU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г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Сырая клейковина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Качество </a:t>
                      </a:r>
                      <a:r>
                        <a:rPr lang="ru-RU" sz="20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клейко-вины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</a:tr>
              <a:tr h="552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% от веса  нормального зерна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% от </a:t>
                      </a:r>
                      <a:r>
                        <a:rPr lang="ru-RU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абс</a:t>
                      </a: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сухого 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вещества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от </a:t>
                      </a:r>
                      <a:r>
                        <a:rPr lang="ru-RU" sz="16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нормаль-ного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Нормальное зерно</a:t>
                      </a:r>
                    </a:p>
                  </a:txBody>
                  <a:tcPr marL="64578" marR="64578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33,8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29,8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ru-RU" sz="2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</a:tr>
              <a:tr h="17220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Суховейное зерно</a:t>
                      </a:r>
                    </a:p>
                  </a:txBody>
                  <a:tcPr marL="64578" marR="64578" marT="0" marB="0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21,8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64,7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47,0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157,7</a:t>
                      </a: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endParaRPr lang="ru-RU" sz="2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78" marR="64578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50" y="221456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r">
              <a:defRPr/>
            </a:pPr>
            <a:r>
              <a:rPr lang="ru-RU" sz="2400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Таблица 1</a:t>
            </a:r>
            <a:endParaRPr lang="ru-RU" sz="2400" b="1" dirty="0">
              <a:solidFill>
                <a:srgbClr val="BE146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450850" algn="ctr" eaLnBrk="0" hangingPunct="0">
              <a:defRPr/>
            </a:pPr>
            <a:r>
              <a:rPr lang="ru-RU" sz="2400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Изменение массы 1000 зерен и сырой клейковины у суховейного зерна</a:t>
            </a:r>
            <a:endParaRPr lang="ru-RU" sz="2400" b="1" dirty="0">
              <a:solidFill>
                <a:srgbClr val="BE146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35818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По данным А.Б.Вакара и З.Б.Дроздовой (1948), суховейное зерно более щуплое, масса 1000 зерен суховейного зерна меньше нормального на 35,3%, но клейковины в нем на 57,7% больше, чем в нормальном зерне, при постоянной </a:t>
            </a:r>
            <a:r>
              <a:rPr lang="en-US" sz="2200" b="1">
                <a:solidFill>
                  <a:srgbClr val="0000FF"/>
                </a:solidFill>
                <a:cs typeface="Times New Roman" pitchFamily="18" charset="0"/>
              </a:rPr>
              <a:t>II</a:t>
            </a:r>
            <a:r>
              <a:rPr lang="ru-RU" sz="2200" b="1">
                <a:solidFill>
                  <a:srgbClr val="0000FF"/>
                </a:solidFill>
                <a:cs typeface="Times New Roman" pitchFamily="18" charset="0"/>
              </a:rPr>
              <a:t> группы качества (табл.1).</a:t>
            </a:r>
            <a:endParaRPr lang="ru-RU" sz="2200"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4286256"/>
          <a:ext cx="8358246" cy="150019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86082"/>
                <a:gridCol w="2786082"/>
                <a:gridCol w="2786082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Масса 1000 зерен, г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Стекловидность, 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4BD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Нормальное зерно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47,5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Суховейное зерно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</a:tr>
            </a:tbl>
          </a:graphicData>
        </a:graphic>
      </p:graphicFrame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428625" y="642938"/>
            <a:ext cx="8358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400" b="1">
                <a:solidFill>
                  <a:srgbClr val="0000FF"/>
                </a:solidFill>
                <a:cs typeface="Times New Roman" pitchFamily="18" charset="0"/>
              </a:rPr>
              <a:t>По данным   Е.Д. Казакова и  В.Л. Кретовича  (1979), в зерне, захваченном суховеем, поступление питательных веществ снижается на 40-60% и значительно увеличение стекловидности зерна пшеницы (табл.2).</a:t>
            </a:r>
            <a:r>
              <a:rPr lang="ru-RU" sz="1400" b="1">
                <a:solidFill>
                  <a:srgbClr val="BE146D"/>
                </a:solidFill>
                <a:cs typeface="Times New Roman" pitchFamily="18" charset="0"/>
              </a:rPr>
              <a:t>	</a:t>
            </a:r>
            <a:endParaRPr lang="ru-RU">
              <a:solidFill>
                <a:srgbClr val="BE146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2786063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2400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Таблица 2</a:t>
            </a:r>
            <a:endParaRPr lang="ru-RU" sz="2400" b="1" dirty="0">
              <a:solidFill>
                <a:srgbClr val="BE146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Изменение массы 1000 зерен и стекловидности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BE146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 суховейного зерна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5143500" y="428625"/>
            <a:ext cx="37861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cs typeface="Times New Roman" pitchFamily="18" charset="0"/>
              </a:rPr>
              <a:t>	</a:t>
            </a: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Но как отмечает  Е.П. Попова (1979), в созре-вающем зерне, захвачен-ном засухой, под действием высоких температур, но еще при наличии свобод-ной воды в коллоидных веществах клетки происхо-дит необратимая коагуля-ция – в белковой матрице образуются пустоты (рис.1). Матрица становится порис-той и плотно прилегает к зернам крахмала, она как бы «запекается», быстро отдавая влагу сухому горячему воздуху. Процесс созревания зерна приоста-навливается. </a:t>
            </a:r>
            <a:r>
              <a:rPr lang="ru-RU" sz="2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endParaRPr lang="ru-RU" sz="2400" b="1">
              <a:solidFill>
                <a:srgbClr val="0000FF"/>
              </a:solidFill>
            </a:endParaRPr>
          </a:p>
        </p:txBody>
      </p:sp>
      <p:pic>
        <p:nvPicPr>
          <p:cNvPr id="9219" name="Рисунок 3" descr="Рис.182, 183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1719" t="14523" r="57031" b="41399"/>
          <a:stretch>
            <a:fillRect/>
          </a:stretch>
        </p:blipFill>
        <p:spPr bwMode="auto">
          <a:xfrm>
            <a:off x="428625" y="285750"/>
            <a:ext cx="4357688" cy="4467225"/>
          </a:xfrm>
          <a:prstGeom prst="rect">
            <a:avLst/>
          </a:prstGeom>
          <a:noFill/>
          <a:ln w="508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5000625"/>
            <a:ext cx="450056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Рис.1. Центральная часть эндосперма суховейного зерна пшеницы (</a:t>
            </a:r>
            <a:r>
              <a:rPr lang="ru-RU" sz="16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1000</a:t>
            </a:r>
            <a:r>
              <a:rPr lang="ru-RU" sz="16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крупные зерна крахмала;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глобулы белка;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белковая матрица;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углубление в белковой матрице от выпавшего зерна крахмала;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мелкое зерно крахмала;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пустоты в белковой матрице, характерные для суховейного зерна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214313"/>
            <a:ext cx="8715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cs typeface="Times New Roman" pitchFamily="18" charset="0"/>
              </a:rPr>
              <a:t>	</a:t>
            </a: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В белковой матрице </a:t>
            </a:r>
            <a:r>
              <a:rPr lang="ru-RU" sz="2000" b="1" i="1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 (рис.2) в большом количестве образуются пустоты </a:t>
            </a:r>
            <a:r>
              <a:rPr lang="ru-RU" sz="2000" b="1" i="1">
                <a:solidFill>
                  <a:srgbClr val="0000FF"/>
                </a:solidFill>
                <a:cs typeface="Times New Roman" pitchFamily="18" charset="0"/>
              </a:rPr>
              <a:t>5</a:t>
            </a: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, характерные для суховейного зерна.</a:t>
            </a:r>
            <a:r>
              <a:rPr lang="ru-RU" sz="20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0243" name="Рисунок 2" descr="Рис.182, 183.jpg"/>
          <p:cNvPicPr>
            <a:picLocks noChangeAspect="1"/>
          </p:cNvPicPr>
          <p:nvPr/>
        </p:nvPicPr>
        <p:blipFill>
          <a:blip r:embed="rId2" cstate="print"/>
          <a:srcRect l="55368" t="14041" r="13052" b="41345"/>
          <a:stretch>
            <a:fillRect/>
          </a:stretch>
        </p:blipFill>
        <p:spPr bwMode="auto">
          <a:xfrm>
            <a:off x="4065588" y="1285875"/>
            <a:ext cx="4802187" cy="4929188"/>
          </a:xfrm>
          <a:prstGeom prst="rect">
            <a:avLst/>
          </a:prstGeom>
          <a:noFill/>
          <a:ln w="5080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3" y="3571875"/>
            <a:ext cx="3429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Рис.2. Центральная часть эндосперма суховейного зерна пшеницы (</a:t>
            </a:r>
            <a:r>
              <a:rPr lang="ru-RU" sz="16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2000</a:t>
            </a:r>
            <a:r>
              <a:rPr lang="ru-RU" sz="1600" b="1" dirty="0">
                <a:solidFill>
                  <a:srgbClr val="BE14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rgbClr val="BE14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крупное зерно крахмала под слоем белка;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белковая матрица;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белок, прикрепленный к зернам крахмала;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глобулы белка;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пустоты в белковой матрице, характерные для суховейного зерна;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мелкое зерно крахмала;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микротрещина; </a:t>
            </a:r>
            <a:r>
              <a:rPr lang="ru-RU" sz="1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воздушная полость.</a:t>
            </a:r>
            <a:endParaRPr lang="ru-RU" sz="1600" b="1" dirty="0">
              <a:solidFill>
                <a:srgbClr val="BE14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678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Symbol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135</cp:revision>
  <dcterms:created xsi:type="dcterms:W3CDTF">2010-08-17T05:38:12Z</dcterms:created>
  <dcterms:modified xsi:type="dcterms:W3CDTF">2011-07-14T05:14:31Z</dcterms:modified>
</cp:coreProperties>
</file>